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7"/>
  </p:notesMasterIdLst>
  <p:sldIdLst>
    <p:sldId id="308" r:id="rId2"/>
    <p:sldId id="260" r:id="rId3"/>
    <p:sldId id="306" r:id="rId4"/>
    <p:sldId id="307" r:id="rId5"/>
    <p:sldId id="256" r:id="rId6"/>
  </p:sldIdLst>
  <p:sldSz cx="43891200" cy="24688800"/>
  <p:notesSz cx="9144000" cy="6858000"/>
  <p:embeddedFontLst>
    <p:embeddedFont>
      <p:font typeface="ＭＳ Ｐゴシック" panose="020B0600070205080204" pitchFamily="34" charset="-128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  <p:embeddedFont>
      <p:font typeface="Segoe UI Black" panose="020B0A02040204020203" pitchFamily="34" charset="0"/>
      <p:bold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81E"/>
    <a:srgbClr val="FBFBFB"/>
    <a:srgbClr val="6B6B6B"/>
    <a:srgbClr val="0D0D0D"/>
    <a:srgbClr val="31092D"/>
    <a:srgbClr val="E1F1F4"/>
    <a:srgbClr val="8DC63F"/>
    <a:srgbClr val="FBE2A3"/>
    <a:srgbClr val="ED1C24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0319" autoAdjust="0"/>
  </p:normalViewPr>
  <p:slideViewPr>
    <p:cSldViewPr snapToGrid="0" showGuides="1">
      <p:cViewPr varScale="1">
        <p:scale>
          <a:sx n="18" d="100"/>
          <a:sy n="18" d="100"/>
        </p:scale>
        <p:origin x="5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0985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1970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295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393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4924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909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893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878" algn="l" defTabSz="7619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FFCF37BD-8C20-4496-991A-1C76661FB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429A8C80-E365-4ED9-AF99-DCF4030CEC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z="9600">
              <a:solidFill>
                <a:srgbClr val="000000"/>
              </a:solidFill>
            </a:endParaRP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34754656-0449-46B4-8B61-DBE599E0E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3E7CE4B-8D4A-4008-A584-3E91E73E1CF5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4040507"/>
            <a:ext cx="32918400" cy="85953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2967337"/>
            <a:ext cx="32918400" cy="5960743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1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6" userDrawn="1">
          <p15:clr>
            <a:srgbClr val="FBAE40"/>
          </p15:clr>
        </p15:guide>
        <p15:guide id="2" pos="138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5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6155059"/>
            <a:ext cx="37856160" cy="10269853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16522069"/>
            <a:ext cx="37856160" cy="5400673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7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2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314452"/>
            <a:ext cx="37856160" cy="47720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6052187"/>
            <a:ext cx="18568033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9018270"/>
            <a:ext cx="18568033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6052187"/>
            <a:ext cx="18659477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9018270"/>
            <a:ext cx="18659477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0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95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3554732"/>
            <a:ext cx="22219920" cy="1754505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0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3554732"/>
            <a:ext cx="22219920" cy="1754505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6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4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314450"/>
            <a:ext cx="9464040" cy="209226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314450"/>
            <a:ext cx="27843480" cy="2092261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74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Slide">
    <p:bg>
      <p:bgPr>
        <a:solidFill>
          <a:srgbClr val="A80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12E2-FCD8-4A39-8923-667000EA4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7492954"/>
            <a:ext cx="32918400" cy="8595360"/>
          </a:xfrm>
        </p:spPr>
        <p:txBody>
          <a:bodyPr anchor="ctr" anchorCtr="0">
            <a:normAutofit/>
          </a:bodyPr>
          <a:lstStyle>
            <a:lvl1pPr algn="ctr">
              <a:defRPr sz="19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48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314452"/>
            <a:ext cx="37856160" cy="4772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6572250"/>
            <a:ext cx="37856160" cy="1566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22882862"/>
            <a:ext cx="1481328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2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RwJbhkCA58" TargetMode="External"/><Relationship Id="rId7" Type="http://schemas.openxmlformats.org/officeDocument/2006/relationships/hyperlink" Target="https://www.canv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ogether4action.org/poster" TargetMode="External"/><Relationship Id="rId5" Type="http://schemas.openxmlformats.org/officeDocument/2006/relationships/hyperlink" Target="https://www.bhjustice.org/together4action/resources" TargetMode="External"/><Relationship Id="rId4" Type="http://schemas.openxmlformats.org/officeDocument/2006/relationships/hyperlink" Target="https://colinpurrington.com/tips/poster-desig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f.io/ef53g/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linpurrington.com/tips/poster-design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linkedin.com/company/all4bhjustice/" TargetMode="External"/><Relationship Id="rId4" Type="http://schemas.openxmlformats.org/officeDocument/2006/relationships/hyperlink" Target="mailto:emailemailemail@aadressddres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BDC5CF-80B6-409A-90F4-125277CAC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24688800"/>
          </a:xfrm>
          <a:prstGeom prst="rect">
            <a:avLst/>
          </a:prstGeom>
        </p:spPr>
      </p:pic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B5CF69B9-8423-7D6A-3724-1F946730C9D7}"/>
              </a:ext>
            </a:extLst>
          </p:cNvPr>
          <p:cNvSpPr/>
          <p:nvPr/>
        </p:nvSpPr>
        <p:spPr>
          <a:xfrm>
            <a:off x="28276060" y="10374924"/>
            <a:ext cx="10199077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9D92DAA5-B2D5-8413-EC7D-10436F51214A}"/>
              </a:ext>
            </a:extLst>
          </p:cNvPr>
          <p:cNvSpPr/>
          <p:nvPr/>
        </p:nvSpPr>
        <p:spPr>
          <a:xfrm>
            <a:off x="25087383" y="13516708"/>
            <a:ext cx="15673755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C0E8A9C1-0168-36FC-E03D-F936B9DFAB9B}"/>
              </a:ext>
            </a:extLst>
          </p:cNvPr>
          <p:cNvSpPr/>
          <p:nvPr/>
        </p:nvSpPr>
        <p:spPr>
          <a:xfrm>
            <a:off x="25087382" y="16658492"/>
            <a:ext cx="12965725" cy="1266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>
                <a:solidFill>
                  <a:srgbClr val="EF281E"/>
                </a:solidFill>
                <a:latin typeface="Verlag Bold" pitchFamily="50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toger4action.org/poster</a:t>
            </a:r>
            <a:endParaRPr lang="en-US" sz="8000" dirty="0">
              <a:solidFill>
                <a:srgbClr val="EF281E"/>
              </a:solidFill>
              <a:latin typeface="Verlag Bold" pitchFamily="50" charset="0"/>
            </a:endParaRPr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2569F079-6342-680B-9328-A17D5A18DAC1}"/>
              </a:ext>
            </a:extLst>
          </p:cNvPr>
          <p:cNvSpPr/>
          <p:nvPr/>
        </p:nvSpPr>
        <p:spPr>
          <a:xfrm>
            <a:off x="29741444" y="19847168"/>
            <a:ext cx="4618894" cy="1266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3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9500" b="1" dirty="0">
                <a:solidFill>
                  <a:schemeClr val="bg1"/>
                </a:solidFill>
                <a:latin typeface="+mn-lt"/>
              </a:rPr>
              <a:t>Sample Poster Layout #1</a:t>
            </a:r>
            <a:br>
              <a:rPr lang="en-US" sz="19500" b="1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bg1"/>
                </a:solidFill>
                <a:latin typeface="+mn-lt"/>
              </a:rPr>
              <a:t>Adapted from template by Mike Morrison</a:t>
            </a:r>
            <a:br>
              <a:rPr lang="en-US" sz="9600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osf.io/ef53g</a:t>
            </a:r>
            <a:endParaRPr lang="en-US" sz="9600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01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32918400" y="0"/>
            <a:ext cx="10972800" cy="246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25" b="1" i="1" dirty="0">
                <a:latin typeface="+mj-lt"/>
                <a:cs typeface="Lato" panose="020F0502020204030203" pitchFamily="34" charset="0"/>
              </a:rPr>
              <a:t>Non-Cognitive Predictors of Student Success:</a:t>
            </a:r>
            <a:br>
              <a:rPr lang="en-US" sz="1125" i="1" dirty="0">
                <a:latin typeface="+mj-lt"/>
                <a:cs typeface="Lato" panose="020F0502020204030203" pitchFamily="34" charset="0"/>
              </a:rPr>
            </a:br>
            <a:r>
              <a:rPr lang="en-US" sz="1125" i="1" dirty="0">
                <a:latin typeface="+mj-lt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12" name="silent presenter">
            <a:extLst>
              <a:ext uri="{FF2B5EF4-FFF2-40B4-BE49-F238E27FC236}">
                <a16:creationId xmlns:a16="http://schemas.microsoft.com/office/drawing/2014/main" id="{EC86DA8B-8163-4552-8FA4-435C18CFF2A9}"/>
              </a:ext>
            </a:extLst>
          </p:cNvPr>
          <p:cNvSpPr/>
          <p:nvPr/>
        </p:nvSpPr>
        <p:spPr>
          <a:xfrm>
            <a:off x="0" y="0"/>
            <a:ext cx="11887200" cy="2468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latin typeface="+mj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4116" y="1483482"/>
            <a:ext cx="19202400" cy="8075379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8800" b="1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Key finding 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goes here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8800" b="1" dirty="0">
                <a:solidFill>
                  <a:schemeClr val="tx1">
                    <a:lumMod val="95000"/>
                    <a:lumOff val="5000"/>
                  </a:schemeClr>
                </a:solidFill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a typeface="Roboto" panose="02000000000000000000" pitchFamily="2" charset="0"/>
                <a:cs typeface="Segoe UI" panose="020B0502040204020203" pitchFamily="34" charset="0"/>
              </a:rPr>
              <a:t> important words by bolding.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996916" y="3293541"/>
            <a:ext cx="9829800" cy="20580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BACKGROUND: </a:t>
            </a:r>
            <a:r>
              <a:rPr lang="en-US" sz="3600" dirty="0">
                <a:latin typeface="+mj-lt"/>
                <a:cs typeface="Segoe UI" panose="020B0502040204020203" pitchFamily="34" charset="0"/>
              </a:rPr>
              <a:t>Explain why your study matters in the fastest, most brutal way possible (feel free to add graphics!).</a:t>
            </a: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solidFill>
                <a:srgbClr val="8C1616"/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solidFill>
                <a:srgbClr val="8C1616"/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METHODS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Collected [what] from [population]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Tested it with X process.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Illustrate your methods if you can.</a:t>
            </a:r>
          </a:p>
          <a:p>
            <a:pPr marL="557213" indent="-557213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Try a flowchart!</a:t>
            </a:r>
          </a:p>
          <a:p>
            <a:pPr>
              <a:lnSpc>
                <a:spcPct val="120000"/>
              </a:lnSpc>
            </a:pP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600" b="1" dirty="0">
                <a:latin typeface="+mj-lt"/>
                <a:cs typeface="Segoe UI" panose="020B0502040204020203" pitchFamily="34" charset="0"/>
              </a:rPr>
              <a:t>RESULTS</a:t>
            </a:r>
          </a:p>
          <a:p>
            <a:pPr marL="428625" indent="-4286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Graph/table with essential results only.</a:t>
            </a:r>
          </a:p>
          <a:p>
            <a:pPr marL="428625" indent="-4286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All the other correlations in the ammo bar.</a:t>
            </a: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3600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C4B58-8623-4DBE-951A-DDF821787031}"/>
              </a:ext>
            </a:extLst>
          </p:cNvPr>
          <p:cNvSpPr txBox="1"/>
          <p:nvPr/>
        </p:nvSpPr>
        <p:spPr>
          <a:xfrm>
            <a:off x="33872829" y="814341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  <a:cs typeface="Segoe UI" panose="020B0502040204020203" pitchFamily="34" charset="0"/>
              </a:rPr>
              <a:t>Delete this “ammo bar” and replace it with your…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Graphs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Correlation tables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Figures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  <a:cs typeface="Segoe UI" panose="020B0502040204020203" pitchFamily="34" charset="0"/>
              </a:rPr>
              <a:t>Extra nuance that you’re worried about leaving out.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5C0A9-48EF-4957-80A2-585367894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4454" y="21938503"/>
            <a:ext cx="2371725" cy="1935956"/>
          </a:xfrm>
          <a:prstGeom prst="rect">
            <a:avLst/>
          </a:prstGeom>
        </p:spPr>
      </p:pic>
      <p:sp>
        <p:nvSpPr>
          <p:cNvPr id="17" name="Graphic 18">
            <a:extLst>
              <a:ext uri="{FF2B5EF4-FFF2-40B4-BE49-F238E27FC236}">
                <a16:creationId xmlns:a16="http://schemas.microsoft.com/office/drawing/2014/main" id="{C1210836-80D5-470E-883D-041B85957069}"/>
              </a:ext>
            </a:extLst>
          </p:cNvPr>
          <p:cNvSpPr/>
          <p:nvPr/>
        </p:nvSpPr>
        <p:spPr>
          <a:xfrm>
            <a:off x="4833941" y="2739659"/>
            <a:ext cx="595578" cy="553881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bg1"/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25"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>
            <a:off x="33872831" y="20657147"/>
            <a:ext cx="9353076" cy="117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PRESENTER:</a:t>
            </a:r>
            <a:r>
              <a:rPr lang="en-US" sz="27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3200" b="1" dirty="0" err="1">
                <a:latin typeface="+mj-lt"/>
                <a:cs typeface="Segoe UI" panose="020B0502040204020203" pitchFamily="34" charset="0"/>
              </a:rPr>
              <a:t>Firstname</a:t>
            </a:r>
            <a:r>
              <a:rPr lang="en-US" sz="3200" b="1" dirty="0">
                <a:latin typeface="+mj-lt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latin typeface="+mj-lt"/>
                <a:cs typeface="Segoe UI" panose="020B0502040204020203" pitchFamily="34" charset="0"/>
              </a:rPr>
              <a:t>Lastname</a:t>
            </a:r>
            <a:endParaRPr lang="en-US" sz="3200" b="1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996915" y="814342"/>
            <a:ext cx="9829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cs typeface="Segoe UI" panose="020B0502040204020203" pitchFamily="34" charset="0"/>
              </a:rPr>
              <a:t>Title</a:t>
            </a:r>
            <a:br>
              <a:rPr lang="en-US" sz="4800" i="1" dirty="0">
                <a:latin typeface="+mj-lt"/>
                <a:cs typeface="Segoe UI" panose="020B0502040204020203" pitchFamily="34" charset="0"/>
              </a:rPr>
            </a:br>
            <a:r>
              <a:rPr lang="en-US" sz="4800" i="1" dirty="0">
                <a:latin typeface="+mj-lt"/>
                <a:cs typeface="Segoe UI" panose="020B0502040204020203" pitchFamily="34" charset="0"/>
              </a:rPr>
              <a:t>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988AD-FB82-4850-84BE-0F496EB3BDC0}"/>
              </a:ext>
            </a:extLst>
          </p:cNvPr>
          <p:cNvSpPr/>
          <p:nvPr/>
        </p:nvSpPr>
        <p:spPr>
          <a:xfrm>
            <a:off x="17271183" y="16401742"/>
            <a:ext cx="95890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j-lt"/>
                <a:cs typeface="Segoe UI" panose="020B0502040204020203" pitchFamily="34" charset="0"/>
              </a:rPr>
              <a:t>Visualize your findings with an image, graphic, or figure.</a:t>
            </a:r>
          </a:p>
          <a:p>
            <a:endParaRPr lang="en-US" sz="3200" dirty="0"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62BF9C0-8774-4458-8210-ACA478800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61715" y="10128374"/>
            <a:ext cx="9167769" cy="61118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D6EF89-5D49-4F54-8858-32C69601B70C}"/>
              </a:ext>
            </a:extLst>
          </p:cNvPr>
          <p:cNvSpPr/>
          <p:nvPr/>
        </p:nvSpPr>
        <p:spPr>
          <a:xfrm>
            <a:off x="33872830" y="22283895"/>
            <a:ext cx="6397345" cy="160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AUTHORS: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+mj-lt"/>
                <a:cs typeface="Segoe UI" panose="020B0502040204020203" pitchFamily="34" charset="0"/>
              </a:rPr>
              <a:t>Author 1, Author2, Author3, Author4, Author5, Author6, Author7</a:t>
            </a:r>
            <a:endParaRPr lang="en-US" sz="2700" b="1" dirty="0"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2D5EE-54FB-4624-8D00-BAD63082EA5E}"/>
              </a:ext>
            </a:extLst>
          </p:cNvPr>
          <p:cNvSpPr/>
          <p:nvPr/>
        </p:nvSpPr>
        <p:spPr>
          <a:xfrm>
            <a:off x="33872829" y="17422523"/>
            <a:ext cx="9353075" cy="2786019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REFERENCES:</a:t>
            </a:r>
            <a:endParaRPr lang="en-US" sz="2800" b="1" dirty="0"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dirty="0">
                <a:latin typeface="+mj-lt"/>
                <a:cs typeface="Segoe UI" panose="020B0502040204020203" pitchFamily="34" charset="0"/>
              </a:rPr>
              <a:t>Here</a:t>
            </a:r>
          </a:p>
          <a:p>
            <a:pPr>
              <a:lnSpc>
                <a:spcPct val="120000"/>
              </a:lnSpc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ACKNOWLEDGEMENTS: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latin typeface="+mj-lt"/>
                <a:cs typeface="Segoe UI" panose="020B0502040204020203" pitchFamily="34" charset="0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33858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0EB-1A52-45F0-BE8D-E42AE952B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9500" b="1" dirty="0">
                <a:solidFill>
                  <a:schemeClr val="bg1"/>
                </a:solidFill>
                <a:latin typeface="+mn-lt"/>
              </a:rPr>
              <a:t>Sample Poster Layout #2</a:t>
            </a:r>
            <a:br>
              <a:rPr lang="en-US" sz="19500" b="1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bg1"/>
                </a:solidFill>
                <a:latin typeface="+mn-lt"/>
              </a:rPr>
              <a:t>Adapted from template by Colin </a:t>
            </a:r>
            <a:r>
              <a:rPr lang="en-US" sz="9600" dirty="0" err="1">
                <a:solidFill>
                  <a:schemeClr val="bg1"/>
                </a:solidFill>
                <a:latin typeface="+mn-lt"/>
              </a:rPr>
              <a:t>Purrington</a:t>
            </a:r>
            <a:br>
              <a:rPr lang="en-US" sz="9600" dirty="0">
                <a:solidFill>
                  <a:schemeClr val="bg1"/>
                </a:solidFill>
                <a:latin typeface="+mn-lt"/>
              </a:rPr>
            </a:br>
            <a:r>
              <a:rPr lang="en-US" sz="9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colinpurrington.com/tips/poster-design</a:t>
            </a:r>
            <a:endParaRPr lang="en-US" sz="9600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478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9B599BD1-568F-4FB9-9619-C8676954A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96" y="0"/>
            <a:ext cx="43891200" cy="24688800"/>
          </a:xfrm>
          <a:prstGeom prst="rect">
            <a:avLst/>
          </a:prstGeom>
          <a:solidFill>
            <a:srgbClr val="191919">
              <a:alpha val="7843"/>
            </a:srgb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89">
              <a:solidFill>
                <a:srgbClr val="FFFFFF"/>
              </a:solidFill>
              <a:ea typeface="ＭＳ Ｐゴシック" charset="0"/>
              <a:cs typeface="Avenir Book"/>
            </a:endParaRPr>
          </a:p>
        </p:txBody>
      </p:sp>
      <p:sp>
        <p:nvSpPr>
          <p:cNvPr id="14339" name="Text Box 7">
            <a:extLst>
              <a:ext uri="{FF2B5EF4-FFF2-40B4-BE49-F238E27FC236}">
                <a16:creationId xmlns:a16="http://schemas.microsoft.com/office/drawing/2014/main" id="{06DE43C9-2090-428C-A659-8499E87F7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743" y="4159703"/>
            <a:ext cx="9601200" cy="6400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INTRODUCTION</a:t>
            </a:r>
            <a:endParaRPr lang="en-US" altLang="ja-JP" sz="4000" dirty="0">
              <a:latin typeface="+mn-lt"/>
            </a:endParaRP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  <a:endParaRPr lang="en-US" altLang="en-US" sz="4000" dirty="0">
              <a:latin typeface="+mn-lt"/>
            </a:endParaRPr>
          </a:p>
        </p:txBody>
      </p:sp>
      <p:sp>
        <p:nvSpPr>
          <p:cNvPr id="14340" name="Text Box 11">
            <a:extLst>
              <a:ext uri="{FF2B5EF4-FFF2-40B4-BE49-F238E27FC236}">
                <a16:creationId xmlns:a16="http://schemas.microsoft.com/office/drawing/2014/main" id="{C29FAB0A-6BAE-4B99-B7D9-67A4AB861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689" y="16123101"/>
            <a:ext cx="9601200" cy="773846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solidFill>
                  <a:srgbClr val="000000"/>
                </a:solidFill>
                <a:latin typeface="+mn-lt"/>
              </a:rPr>
              <a:t>METHODS</a:t>
            </a:r>
            <a:endParaRPr lang="en-US" altLang="en-US" sz="4000" dirty="0">
              <a:latin typeface="+mn-lt"/>
            </a:endParaRP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marL="571500" indent="-571500"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4000" dirty="0">
                <a:latin typeface="+mn-lt"/>
              </a:rPr>
              <a:t>Method</a:t>
            </a: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000"/>
              </a:spcAft>
            </a:pPr>
            <a:endParaRPr lang="en-US" altLang="en-US" sz="4000" dirty="0">
              <a:latin typeface="+mn-lt"/>
            </a:endParaRPr>
          </a:p>
        </p:txBody>
      </p:sp>
      <p:sp>
        <p:nvSpPr>
          <p:cNvPr id="14341" name="Text Box 12">
            <a:extLst>
              <a:ext uri="{FF2B5EF4-FFF2-40B4-BE49-F238E27FC236}">
                <a16:creationId xmlns:a16="http://schemas.microsoft.com/office/drawing/2014/main" id="{F5095E17-01C2-4169-87EC-E53BB76CD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8600" y="4159703"/>
            <a:ext cx="20574000" cy="1557609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68580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Key finding goes here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important words by bolding.</a:t>
            </a:r>
            <a:endParaRPr lang="en-US" altLang="en-US" sz="7200" b="1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endParaRPr lang="en-US" altLang="en-US" sz="4800" b="1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altLang="en-US" sz="4000" b="1" dirty="0">
                <a:solidFill>
                  <a:srgbClr val="000000"/>
                </a:solidFill>
                <a:latin typeface="+mn-lt"/>
              </a:rPr>
              <a:t>RESULTS</a:t>
            </a:r>
          </a:p>
          <a:p>
            <a:pPr eaLnBrk="1" hangingPunct="1">
              <a:lnSpc>
                <a:spcPct val="114000"/>
              </a:lnSpc>
              <a:spcAft>
                <a:spcPts val="2400"/>
              </a:spcAft>
            </a:pPr>
            <a:r>
              <a:rPr lang="en-US" altLang="ja-JP" sz="5400" dirty="0">
                <a:latin typeface="+mn-lt"/>
              </a:rPr>
              <a:t>The goal is to enable viewers to understand the logic behind your conclusions </a:t>
            </a:r>
            <a:r>
              <a:rPr lang="en-US" altLang="ja-JP" sz="5400" i="1" dirty="0">
                <a:latin typeface="+mn-lt"/>
              </a:rPr>
              <a:t>without you needing to be there</a:t>
            </a:r>
            <a:r>
              <a:rPr lang="en-US" altLang="ja-JP" sz="5400" dirty="0">
                <a:latin typeface="+mn-lt"/>
              </a:rPr>
              <a:t>.</a:t>
            </a:r>
          </a:p>
          <a:p>
            <a:pPr eaLnBrk="1" hangingPunct="1">
              <a:lnSpc>
                <a:spcPct val="114000"/>
              </a:lnSpc>
              <a:spcAft>
                <a:spcPts val="2400"/>
              </a:spcAft>
            </a:pPr>
            <a:r>
              <a:rPr lang="en-US" altLang="ja-JP" sz="5400" dirty="0">
                <a:latin typeface="+mn-lt"/>
              </a:rPr>
              <a:t>Don’t include every graphic you’ve made that relates to project.</a:t>
            </a:r>
          </a:p>
        </p:txBody>
      </p:sp>
      <p:sp>
        <p:nvSpPr>
          <p:cNvPr id="3" name="Rectangle 180">
            <a:extLst>
              <a:ext uri="{FF2B5EF4-FFF2-40B4-BE49-F238E27FC236}">
                <a16:creationId xmlns:a16="http://schemas.microsoft.com/office/drawing/2014/main" id="{47E97CAE-EEAD-46E2-855F-4481F0188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320" y="817763"/>
            <a:ext cx="2950069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  <a:t>Title pitched at general audience that provides conclusion</a:t>
            </a:r>
            <a:b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</a:br>
            <a:r>
              <a:rPr lang="en-US" sz="9000" b="1" dirty="0">
                <a:ln>
                  <a:solidFill>
                    <a:schemeClr val="bg1"/>
                  </a:solidFill>
                </a:ln>
                <a:latin typeface="+mj-lt"/>
                <a:ea typeface="ＭＳ Ｐゴシック" charset="0"/>
                <a:cs typeface="Avenir Heavy"/>
              </a:rPr>
              <a:t> or at least hints at something interesting </a:t>
            </a:r>
          </a:p>
        </p:txBody>
      </p:sp>
      <p:pic>
        <p:nvPicPr>
          <p:cNvPr id="2" name="Picture 2" descr="headshot-fpo - Center for Economic Growth">
            <a:extLst>
              <a:ext uri="{FF2B5EF4-FFF2-40B4-BE49-F238E27FC236}">
                <a16:creationId xmlns:a16="http://schemas.microsoft.com/office/drawing/2014/main" id="{10C0CB8F-2F68-4E03-97CE-F14B52AF4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 b="-1"/>
          <a:stretch/>
        </p:blipFill>
        <p:spPr bwMode="auto">
          <a:xfrm>
            <a:off x="33431988" y="1010907"/>
            <a:ext cx="2067540" cy="20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701AB8-1C2A-4425-80A8-6B478A073C9D}"/>
              </a:ext>
            </a:extLst>
          </p:cNvPr>
          <p:cNvSpPr txBox="1">
            <a:spLocks/>
          </p:cNvSpPr>
          <p:nvPr/>
        </p:nvSpPr>
        <p:spPr>
          <a:xfrm>
            <a:off x="34073926" y="2332612"/>
            <a:ext cx="5426858" cy="11734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1D87925-B8A1-4BAB-87C6-AE3CD4AA15C7}"/>
              </a:ext>
            </a:extLst>
          </p:cNvPr>
          <p:cNvSpPr txBox="1">
            <a:spLocks/>
          </p:cNvSpPr>
          <p:nvPr/>
        </p:nvSpPr>
        <p:spPr>
          <a:xfrm>
            <a:off x="36000947" y="1020049"/>
            <a:ext cx="6994141" cy="2383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FDBA1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>
                <a:solidFill>
                  <a:schemeClr val="tx1"/>
                </a:solidFill>
              </a:rPr>
              <a:t>Firstname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Lastname</a:t>
            </a:r>
            <a:endParaRPr lang="en-US" sz="40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Title, Affiliation</a:t>
            </a:r>
          </a:p>
          <a:p>
            <a:r>
              <a:rPr lang="en-US" b="0" dirty="0">
                <a:solidFill>
                  <a:schemeClr val="tx1"/>
                </a:solidFill>
                <a:hlinkClick r:id="rId4"/>
              </a:rPr>
              <a:t>emailemailemail@aadressddress.com</a:t>
            </a:r>
            <a:r>
              <a:rPr lang="en-US" b="0" dirty="0">
                <a:solidFill>
                  <a:schemeClr val="tx1"/>
                </a:solidFill>
              </a:rPr>
              <a:t> </a:t>
            </a:r>
          </a:p>
          <a:p>
            <a:r>
              <a:rPr lang="en-US" b="0" dirty="0">
                <a:solidFill>
                  <a:schemeClr val="tx1"/>
                </a:solidFill>
                <a:hlinkClick r:id="rId5"/>
              </a:rPr>
              <a:t>LinkedIn URL</a:t>
            </a:r>
            <a:endParaRPr lang="en-US" b="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CC3F0E5E-19BE-4698-91B3-3C4BFF133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689" y="11513002"/>
            <a:ext cx="9601200" cy="3657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HYPOTHESIS</a:t>
            </a:r>
          </a:p>
          <a:p>
            <a:pPr algn="just"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E8784F6D-9994-4470-8EAA-283361E65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3888" y="4152271"/>
            <a:ext cx="9601200" cy="1310703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000"/>
              </a:spcAft>
            </a:pPr>
            <a:r>
              <a:rPr lang="en-US" altLang="en-US" sz="4000" b="1" dirty="0">
                <a:latin typeface="+mn-lt"/>
              </a:rPr>
              <a:t>CONCLUSION</a:t>
            </a:r>
          </a:p>
          <a:p>
            <a:pPr eaLnBrk="1" hangingPunct="1">
              <a:lnSpc>
                <a:spcPct val="114000"/>
              </a:lnSpc>
              <a:spcAft>
                <a:spcPts val="1000"/>
              </a:spcAft>
            </a:pPr>
            <a:r>
              <a:rPr lang="en-US" altLang="ja-JP" sz="4000" dirty="0">
                <a:latin typeface="+mn-lt"/>
              </a:rPr>
              <a:t>Here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0EB25FD0-A680-44CD-822B-1BD9880D2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8600" y="20643395"/>
            <a:ext cx="20574000" cy="322764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200"/>
              </a:spcAft>
            </a:pPr>
            <a:r>
              <a:rPr lang="en-US" altLang="en-US" b="1" dirty="0">
                <a:latin typeface="+mn-lt"/>
              </a:rPr>
              <a:t>ACKNOWLEDGEMENTS</a:t>
            </a:r>
            <a:endParaRPr lang="en-US" altLang="ja-JP" dirty="0">
              <a:latin typeface="+mn-lt"/>
            </a:endParaRPr>
          </a:p>
          <a:p>
            <a:pPr eaLnBrk="1" hangingPunct="1">
              <a:lnSpc>
                <a:spcPct val="114000"/>
              </a:lnSpc>
              <a:spcAft>
                <a:spcPts val="1200"/>
              </a:spcAft>
            </a:pPr>
            <a:r>
              <a:rPr lang="en-US" altLang="ja-JP" dirty="0">
                <a:latin typeface="+mn-lt"/>
              </a:rPr>
              <a:t>Here</a:t>
            </a:r>
            <a:endParaRPr lang="en-US" altLang="en-US" dirty="0">
              <a:latin typeface="+mn-lt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D1669F51-EF0B-470E-BADF-052E8CA5D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3888" y="17867378"/>
            <a:ext cx="9601200" cy="59941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lIns="704088" tIns="365760" rIns="685800" bIns="36576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4000"/>
              </a:lnSpc>
              <a:spcBef>
                <a:spcPct val="50000"/>
              </a:spcBef>
              <a:spcAft>
                <a:spcPts val="1200"/>
              </a:spcAft>
            </a:pPr>
            <a:r>
              <a:rPr lang="en-US" altLang="en-US" b="1" dirty="0">
                <a:latin typeface="+mn-lt"/>
              </a:rPr>
              <a:t>REFERENCES</a:t>
            </a:r>
            <a:endParaRPr lang="en-US" altLang="ja-JP" dirty="0">
              <a:latin typeface="+mn-lt"/>
            </a:endParaRPr>
          </a:p>
          <a:p>
            <a:pPr eaLnBrk="1" hangingPunct="1">
              <a:lnSpc>
                <a:spcPct val="114000"/>
              </a:lnSpc>
              <a:spcBef>
                <a:spcPct val="10000"/>
              </a:spcBef>
              <a:spcAft>
                <a:spcPts val="1200"/>
              </a:spcAft>
            </a:pPr>
            <a:r>
              <a:rPr lang="en-US" altLang="ja-JP" dirty="0">
                <a:latin typeface="+mn-lt"/>
              </a:rPr>
              <a:t>Here</a:t>
            </a:r>
            <a:endParaRPr lang="en-US" altLang="en-US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8ED01-83C3-426D-A88A-BFCB475F09F5}"/>
              </a:ext>
            </a:extLst>
          </p:cNvPr>
          <p:cNvSpPr/>
          <p:nvPr/>
        </p:nvSpPr>
        <p:spPr>
          <a:xfrm>
            <a:off x="22220760" y="18749801"/>
            <a:ext cx="931134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Visualize your findings with an image, graphic, or a key figure.</a:t>
            </a:r>
          </a:p>
          <a:p>
            <a:endParaRPr lang="en-US" sz="2700" dirty="0">
              <a:solidFill>
                <a:schemeClr val="bg1">
                  <a:lumMod val="50000"/>
                </a:schemeClr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ACF42D0-0587-406E-8358-B56F5D983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11292" y="12821042"/>
            <a:ext cx="8557056" cy="57047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6BE00"/>
      </a:accent4>
      <a:accent5>
        <a:srgbClr val="991E66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12000</TotalTime>
  <Words>437</Words>
  <Application>Microsoft Office PowerPoint</Application>
  <PresentationFormat>Custom</PresentationFormat>
  <Paragraphs>72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Segoe UI</vt:lpstr>
      <vt:lpstr>Calibri</vt:lpstr>
      <vt:lpstr>Segoe UI Black</vt:lpstr>
      <vt:lpstr>Roboto</vt:lpstr>
      <vt:lpstr>Verlag Bold</vt:lpstr>
      <vt:lpstr>ＭＳ Ｐゴシック</vt:lpstr>
      <vt:lpstr>Arial</vt:lpstr>
      <vt:lpstr>Office Theme</vt:lpstr>
      <vt:lpstr>PowerPoint Presentation</vt:lpstr>
      <vt:lpstr>Sample Poster Layout #1 Adapted from template by Mike Morrison osf.io/ef53g</vt:lpstr>
      <vt:lpstr>Key finding goes here, translated into plain English. Emphasize important words by bolding.</vt:lpstr>
      <vt:lpstr>Sample Poster Layout #2 Adapted from template by Colin Purrington colinpurrington.com/tips/poster-design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for Coming Together for Action Conference 2020</dc:title>
  <dc:creator>Robin Kimbrough-Melton</dc:creator>
  <cp:lastModifiedBy>Robin Kimbrough-Melton</cp:lastModifiedBy>
  <cp:revision>150</cp:revision>
  <dcterms:created xsi:type="dcterms:W3CDTF">2019-07-02T13:39:34Z</dcterms:created>
  <dcterms:modified xsi:type="dcterms:W3CDTF">2024-08-16T15:53:42Z</dcterms:modified>
</cp:coreProperties>
</file>